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7" r:id="rId7"/>
    <p:sldId id="262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5D7C5-CE5C-434E-BE6B-88D0274C8A5F}" type="datetimeFigureOut">
              <a:rPr lang="es-ES" smtClean="0"/>
              <a:t>03/10/2019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4E8D-801F-4AD9-BD8B-A3AE5B09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57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4E8D-801F-4AD9-BD8B-A3AE5B09FDE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09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4E8D-801F-4AD9-BD8B-A3AE5B09FDE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09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9A4C60D-7FB4-4B22-AC2C-DAC1F89834AA}" type="datetime1">
              <a:rPr lang="es-ES" smtClean="0"/>
              <a:t>03/10/2019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C20C-A0C5-4DB4-B167-FEA4489CB88E}" type="datetime1">
              <a:rPr lang="es-ES" smtClean="0"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591-468D-4871-A98E-CB102C3D2CC0}" type="datetime1">
              <a:rPr lang="es-ES" smtClean="0"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0422-7BDB-4A30-9E4F-310225B71495}" type="datetime1">
              <a:rPr lang="es-ES" smtClean="0"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68B1-84B2-425D-9B24-599A07CDBB85}" type="datetime1">
              <a:rPr lang="es-ES" smtClean="0"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F0B-4C02-4015-9F8B-0F6D11F49B15}" type="datetime1">
              <a:rPr lang="es-ES" smtClean="0"/>
              <a:t>03/10/2019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A7DC-87B9-4192-8219-85C7E51C5046}" type="datetime1">
              <a:rPr lang="es-ES" smtClean="0"/>
              <a:t>03/10/2019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5DF-A299-4029-9B78-F0DAD12FAE59}" type="datetime1">
              <a:rPr lang="es-ES" smtClean="0"/>
              <a:t>03/10/2019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83A-B794-41DC-AF79-7EBEE7A8394F}" type="datetime1">
              <a:rPr lang="es-ES" smtClean="0"/>
              <a:t>03/10/2019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3155-932D-40DC-89D4-C432222D33DC}" type="datetime1">
              <a:rPr lang="es-ES" smtClean="0"/>
              <a:t>03/10/2019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E050-28A7-433F-8D1A-B3F8901553C8}" type="datetime1">
              <a:rPr lang="es-ES" smtClean="0"/>
              <a:t>03/10/2019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58D2935-AE07-4F68-A93A-6F07B7183054}" type="datetime1">
              <a:rPr lang="es-ES" smtClean="0"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AC4DDC1-AAC1-4A71-AF55-55F3ED2A800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Impacto en el empleo, tiempo de trabajo, salarios y beneficios.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¿Cómo compartir el valor añadido?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868091" cy="72687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504" y="286607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Carmelo Ruiz de la Hermosa Reino</a:t>
            </a:r>
          </a:p>
          <a:p>
            <a:r>
              <a:rPr lang="es-ES" sz="12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Secretario de Política Industrial de UGT FICA</a:t>
            </a: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b="1" smtClean="0"/>
              <a:t>1</a:t>
            </a:fld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524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28" y="126876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sz="2200" b="1" dirty="0"/>
              <a:t>Índice de Economía y Sociedad Digital (DESI) </a:t>
            </a:r>
            <a:r>
              <a:rPr lang="es-ES" sz="1200" b="1" dirty="0" smtClean="0"/>
              <a:t/>
            </a:r>
            <a:br>
              <a:rPr lang="es-ES" sz="1200" b="1" dirty="0" smtClean="0"/>
            </a:br>
            <a:r>
              <a:rPr lang="es-ES" sz="1200" b="1" dirty="0"/>
              <a:t/>
            </a:r>
            <a:br>
              <a:rPr lang="es-ES" sz="1200" b="1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50048" r="12220" b="17821"/>
          <a:stretch/>
        </p:blipFill>
        <p:spPr bwMode="auto">
          <a:xfrm>
            <a:off x="899592" y="2708920"/>
            <a:ext cx="719583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arriba"/>
          <p:cNvSpPr/>
          <p:nvPr/>
        </p:nvSpPr>
        <p:spPr>
          <a:xfrm>
            <a:off x="3563293" y="4941168"/>
            <a:ext cx="216024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033134" y="5951491"/>
            <a:ext cx="1440160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/>
                </a:solidFill>
              </a:rPr>
              <a:t>España: Puesto 11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92080" y="1411759"/>
            <a:ext cx="2735709" cy="9002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b="1" dirty="0" smtClean="0"/>
              <a:t>Trabaja con los indicadores sobre el rendimiento digital de Europa y rastrea el progreso de los Estados miembros de la UE en</a:t>
            </a:r>
            <a:r>
              <a:rPr lang="es-ES" sz="1050" dirty="0" smtClean="0"/>
              <a:t/>
            </a:r>
            <a:br>
              <a:rPr lang="es-ES" sz="1050" dirty="0" smtClean="0"/>
            </a:br>
            <a:r>
              <a:rPr lang="es-ES" sz="1050" b="1" dirty="0" smtClean="0"/>
              <a:t>competitividad digital</a:t>
            </a:r>
            <a:endParaRPr lang="es-ES" sz="105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4473294" y="3068960"/>
            <a:ext cx="0" cy="28083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43" y="1268760"/>
            <a:ext cx="24320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b="1" smtClean="0"/>
              <a:t>2</a:t>
            </a:fld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34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28" y="126876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sz="2000" b="1" dirty="0" smtClean="0"/>
              <a:t>Dimensión </a:t>
            </a:r>
            <a:r>
              <a:rPr lang="es-ES" sz="2000" b="1" dirty="0"/>
              <a:t>de capital humano de DESI 2019 </a:t>
            </a:r>
            <a:r>
              <a:rPr lang="es-ES" sz="1200" b="1" dirty="0" smtClean="0"/>
              <a:t/>
            </a:r>
            <a:br>
              <a:rPr lang="es-ES" sz="1200" b="1" dirty="0" smtClean="0"/>
            </a:br>
            <a:r>
              <a:rPr lang="es-ES" sz="1200" b="1" dirty="0"/>
              <a:t/>
            </a:r>
            <a:br>
              <a:rPr lang="es-ES" sz="1200" b="1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5 Flecha arriba"/>
          <p:cNvSpPr/>
          <p:nvPr/>
        </p:nvSpPr>
        <p:spPr>
          <a:xfrm>
            <a:off x="5184068" y="4965641"/>
            <a:ext cx="216024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776584" y="6082296"/>
            <a:ext cx="1440160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/>
                </a:solidFill>
              </a:rPr>
              <a:t>España: Puesto 17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92080" y="1411759"/>
            <a:ext cx="2735709" cy="5770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b="1" dirty="0" smtClean="0"/>
              <a:t>Cuenta con 2 </a:t>
            </a:r>
            <a:r>
              <a:rPr lang="es-ES" sz="1050" b="1" dirty="0" err="1" smtClean="0"/>
              <a:t>subdimensiones</a:t>
            </a:r>
            <a:r>
              <a:rPr lang="es-ES" sz="1050" b="1" dirty="0" smtClean="0"/>
              <a:t>: 'habilidades de usuario de internet' y 'habilidades avanzadas </a:t>
            </a:r>
            <a:r>
              <a:rPr lang="es-ES" sz="1050" b="1" dirty="0" err="1" smtClean="0"/>
              <a:t>ydesarrollo</a:t>
            </a:r>
            <a:endParaRPr lang="es-E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5" t="53817" r="12109" b="14408"/>
          <a:stretch/>
        </p:blipFill>
        <p:spPr bwMode="auto">
          <a:xfrm>
            <a:off x="971092" y="2541294"/>
            <a:ext cx="7056784" cy="24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286890" y="6082296"/>
            <a:ext cx="1440160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</a:rPr>
              <a:t>UE28</a:t>
            </a:r>
            <a:endParaRPr lang="es-ES" sz="1100" b="1" dirty="0">
              <a:solidFill>
                <a:schemeClr val="tx1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275069" y="3093433"/>
            <a:ext cx="0" cy="28083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5100" y="135890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Este último incluye indicadores sobre especialista en TIC</a:t>
            </a:r>
            <a:endParaRPr kumimoji="0" lang="es-ES" alt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65100" y="137763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graduados en empleo y TIC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8618" y="5306735"/>
            <a:ext cx="3168352" cy="2539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50" b="1" dirty="0" smtClean="0"/>
              <a:t>2b Desarrollo de habilidades avanzadas</a:t>
            </a:r>
            <a:endParaRPr lang="es-ES" sz="105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115616" y="5661248"/>
            <a:ext cx="151216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00" b="1" dirty="0" smtClean="0"/>
              <a:t>%empleo total</a:t>
            </a:r>
          </a:p>
          <a:p>
            <a:r>
              <a:rPr lang="es-ES" sz="800" b="1" dirty="0" smtClean="0"/>
              <a:t>% empleo femenino</a:t>
            </a:r>
          </a:p>
          <a:p>
            <a:r>
              <a:rPr lang="es-ES" sz="800" b="1" dirty="0" smtClean="0"/>
              <a:t>% graduados</a:t>
            </a:r>
            <a:endParaRPr lang="es-ES" sz="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115616" y="1411759"/>
            <a:ext cx="1307178" cy="2308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900" b="1" dirty="0" smtClean="0"/>
              <a:t>Finlandia y Estonia</a:t>
            </a:r>
            <a:endParaRPr lang="es-ES" sz="9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115616" y="1838184"/>
            <a:ext cx="130717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900" b="1" dirty="0" smtClean="0"/>
              <a:t>Luxemburgo, </a:t>
            </a:r>
            <a:r>
              <a:rPr lang="es-ES" sz="900" b="1" dirty="0" err="1" smtClean="0"/>
              <a:t>Paises</a:t>
            </a:r>
            <a:r>
              <a:rPr lang="es-ES" sz="900" b="1" dirty="0" smtClean="0"/>
              <a:t> Bajos y Suecia</a:t>
            </a:r>
            <a:endParaRPr lang="es-ES" sz="900" b="1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b="1" smtClean="0"/>
              <a:t>3</a:t>
            </a:fld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867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28" y="126876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sz="2000" b="1" dirty="0" smtClean="0"/>
              <a:t>Habilidades </a:t>
            </a:r>
            <a:r>
              <a:rPr lang="es-ES" sz="2000" b="1" dirty="0"/>
              <a:t>digitales de la fuerza laboral de la </a:t>
            </a:r>
            <a:r>
              <a:rPr lang="es-ES" sz="2000" b="1" dirty="0" smtClean="0"/>
              <a:t>UE</a:t>
            </a:r>
            <a:r>
              <a:rPr lang="es-ES" sz="1200" b="1" dirty="0" smtClean="0"/>
              <a:t/>
            </a:r>
            <a:br>
              <a:rPr lang="es-ES" sz="1200" b="1" dirty="0" smtClean="0"/>
            </a:br>
            <a:r>
              <a:rPr lang="es-ES" sz="1200" b="1" dirty="0"/>
              <a:t/>
            </a:r>
            <a:br>
              <a:rPr lang="es-ES" sz="1200" b="1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5 Flecha arriba"/>
          <p:cNvSpPr/>
          <p:nvPr/>
        </p:nvSpPr>
        <p:spPr>
          <a:xfrm>
            <a:off x="4368133" y="4730726"/>
            <a:ext cx="216024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776584" y="6082296"/>
            <a:ext cx="1440160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</a:rPr>
              <a:t>España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92080" y="1411759"/>
            <a:ext cx="2735709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b="1" dirty="0" smtClean="0"/>
              <a:t>Las habilidades digitales son críticamente importantes para  llevar a cabo la transformación digital, dentro de una Europa digital inclusiva</a:t>
            </a:r>
            <a:endParaRPr lang="es-ES" sz="105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86890" y="6082296"/>
            <a:ext cx="1440160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</a:rPr>
              <a:t>UE28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5100" y="135890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Este último incluye indicadores sobre especialista en TIC</a:t>
            </a:r>
            <a:endParaRPr kumimoji="0" lang="es-ES" alt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65100" y="137763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graduados en empleo y TIC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120187" y="1244066"/>
            <a:ext cx="130717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900" b="1" dirty="0" smtClean="0"/>
              <a:t>Entre un 82 y un 89% de la fuerza laboral tienen habilidades básica y al menos la mitad está por encima</a:t>
            </a:r>
            <a:endParaRPr lang="es-ES" sz="9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115616" y="2172731"/>
            <a:ext cx="1307178" cy="5078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900" b="1" dirty="0" smtClean="0"/>
              <a:t>Luxemburgo, </a:t>
            </a:r>
            <a:r>
              <a:rPr lang="es-ES" sz="900" b="1" dirty="0" err="1" smtClean="0"/>
              <a:t>Paises</a:t>
            </a:r>
            <a:r>
              <a:rPr lang="es-ES" sz="900" b="1" dirty="0" smtClean="0"/>
              <a:t> Bajos , Finlandia y Suecia</a:t>
            </a:r>
            <a:endParaRPr lang="es-ES" sz="9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3" t="56228" r="13952" b="14888"/>
          <a:stretch/>
        </p:blipFill>
        <p:spPr bwMode="auto">
          <a:xfrm>
            <a:off x="971600" y="2492896"/>
            <a:ext cx="6913276" cy="223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7175" y="300370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Las habilidades digitales son críticamente importantes no solo para acceder al mercado laboral sino también</a:t>
            </a:r>
            <a:endParaRPr kumimoji="0" lang="es-ES" alt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7175" y="302244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también por aprovechar los beneficios de la transformación digital que actualmente está en marcha. Asegurarse de que la fuerza laboral de la UE tenga la</a:t>
            </a:r>
            <a:endParaRPr kumimoji="0" lang="es-ES" alt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7175" y="3041173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las habilidades digitales necesarias, incluso abordando los déficits de habilidades digitales en ciertos grupos, como las cohortes mayores o los trabajadores manuales</a:t>
            </a:r>
            <a:endParaRPr kumimoji="0" lang="es-ES" alt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7175" y="305990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Por lo tanto, sea esencial para lograr una economía y sociedad digital inclusiva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09575" y="301894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Las habilidades digitales son críticamente importantes no solo para acceder al mercado laboral sino también</a:t>
            </a:r>
            <a:endParaRPr kumimoji="0" lang="es-ES" alt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09575" y="303768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también por aprovechar los beneficios de la transformación digital que actualmente está en marcha. Asegurarse de que la fuerza laboral de la UE tenga la</a:t>
            </a:r>
            <a:endParaRPr kumimoji="0" lang="es-ES" alt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09575" y="3056413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las habilidades digitales necesarias, incluso abordando los déficits de habilidades digitales en ciertos grupos, como las cohortes mayores o los trabajadores manuales</a:t>
            </a:r>
            <a:endParaRPr kumimoji="0" lang="es-ES" alt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09575" y="30751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" pitchFamily="18" charset="0"/>
                <a:cs typeface="Arial" pitchFamily="34" charset="0"/>
              </a:rPr>
              <a:t>Por lo tanto, sea esencial para lograr una economía y sociedad digital inclusiva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722733" y="4799474"/>
            <a:ext cx="936104" cy="21544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bg1"/>
                </a:solidFill>
              </a:rPr>
              <a:t>Sin habilidades</a:t>
            </a:r>
            <a:endParaRPr lang="es-ES" sz="800" b="1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747866" y="5109438"/>
            <a:ext cx="936104" cy="21544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bg1"/>
                </a:solidFill>
              </a:rPr>
              <a:t>Bajo</a:t>
            </a:r>
            <a:endParaRPr lang="es-ES" sz="8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747866" y="5417019"/>
            <a:ext cx="936104" cy="2154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bg1"/>
                </a:solidFill>
              </a:rPr>
              <a:t>Básica</a:t>
            </a:r>
            <a:endParaRPr lang="es-ES" sz="800" b="1" dirty="0">
              <a:solidFill>
                <a:schemeClr val="bg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754556" y="5722803"/>
            <a:ext cx="936104" cy="33855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bg1"/>
                </a:solidFill>
              </a:rPr>
              <a:t>Por encima de básicas</a:t>
            </a:r>
            <a:endParaRPr lang="es-ES" sz="800" b="1" dirty="0">
              <a:solidFill>
                <a:schemeClr val="bg1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322687" y="2492896"/>
            <a:ext cx="0" cy="28083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035101" y="5858714"/>
            <a:ext cx="936104" cy="21544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bg1"/>
                </a:solidFill>
              </a:rPr>
              <a:t>30%</a:t>
            </a:r>
            <a:endParaRPr lang="es-ES" sz="800" b="1" dirty="0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35101" y="5559108"/>
            <a:ext cx="936104" cy="2154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bg1"/>
                </a:solidFill>
              </a:rPr>
              <a:t>30%</a:t>
            </a:r>
            <a:endParaRPr lang="es-ES" sz="800" b="1" dirty="0">
              <a:solidFill>
                <a:schemeClr val="bg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050766" y="5292090"/>
            <a:ext cx="936104" cy="21544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bg1"/>
                </a:solidFill>
              </a:rPr>
              <a:t>20%</a:t>
            </a:r>
            <a:endParaRPr lang="es-ES" sz="800" b="1" dirty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050766" y="4983334"/>
            <a:ext cx="936104" cy="21544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bg1"/>
                </a:solidFill>
              </a:rPr>
              <a:t>20%</a:t>
            </a:r>
            <a:endParaRPr lang="es-ES" sz="800" b="1" dirty="0">
              <a:solidFill>
                <a:schemeClr val="bg1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t="29054" r="37757" b="14963"/>
          <a:stretch/>
        </p:blipFill>
        <p:spPr bwMode="auto">
          <a:xfrm>
            <a:off x="2147879" y="5198778"/>
            <a:ext cx="558971" cy="5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b="1" smtClean="0"/>
              <a:t>4</a:t>
            </a:fld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988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Impacto de la digitalización en el empleo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Unión Europea, </a:t>
            </a:r>
            <a:r>
              <a:rPr lang="es-ES" dirty="0" smtClean="0"/>
              <a:t>advierte de la perdida en España durante los próximos 10 años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endParaRPr lang="es-ES" dirty="0"/>
          </a:p>
          <a:p>
            <a:r>
              <a:rPr lang="es-ES" b="1" dirty="0" smtClean="0"/>
              <a:t>Riesgos para el mercado laboral:</a:t>
            </a:r>
          </a:p>
          <a:p>
            <a:pPr marL="68580" indent="0">
              <a:buNone/>
            </a:pPr>
            <a:endParaRPr lang="es-ES" dirty="0" smtClean="0"/>
          </a:p>
          <a:p>
            <a:pPr lvl="1"/>
            <a:r>
              <a:rPr lang="es-ES" b="1" dirty="0" smtClean="0"/>
              <a:t>Destrucción de empleo no acompañada de creación de nuevos puestos de trabajo</a:t>
            </a:r>
          </a:p>
          <a:p>
            <a:pPr lvl="1"/>
            <a:r>
              <a:rPr lang="es-ES" b="1" dirty="0" smtClean="0"/>
              <a:t>Polarización: trabajadores muy cualificados y trabajadores no cualificados</a:t>
            </a:r>
          </a:p>
          <a:p>
            <a:pPr lvl="1"/>
            <a:r>
              <a:rPr lang="es-ES" b="1" dirty="0" smtClean="0"/>
              <a:t>Precarización del mercado laboral</a:t>
            </a:r>
          </a:p>
          <a:p>
            <a:pPr lvl="1"/>
            <a:r>
              <a:rPr lang="es-ES" b="1" dirty="0" err="1" smtClean="0"/>
              <a:t>Invidualualización</a:t>
            </a:r>
            <a:r>
              <a:rPr lang="es-ES" b="1" dirty="0" smtClean="0"/>
              <a:t> de las relaciones laborales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18787" y="2740278"/>
            <a:ext cx="266429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6.000.000 de empleos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699792" y="3363143"/>
            <a:ext cx="3744416" cy="53860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100" b="1" dirty="0" smtClean="0"/>
              <a:t>Se reclaman medidas urgentes para hacer frente al impacto de la digitalización</a:t>
            </a:r>
            <a:r>
              <a:rPr lang="es-ES" dirty="0" smtClean="0"/>
              <a:t>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b="1" smtClean="0"/>
              <a:t>5</a:t>
            </a:fld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621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556792"/>
            <a:ext cx="3528510" cy="613872"/>
          </a:xfrm>
        </p:spPr>
        <p:txBody>
          <a:bodyPr>
            <a:normAutofit/>
          </a:bodyPr>
          <a:lstStyle/>
          <a:p>
            <a:pPr algn="just"/>
            <a:r>
              <a:rPr lang="es-ES" sz="1000" dirty="0"/>
              <a:t>AUTOMATIZACIÓN DIGITAL DE SUSTITUCIÓN DE </a:t>
            </a:r>
            <a:r>
              <a:rPr lang="es-ES" sz="1000" dirty="0" smtClean="0"/>
              <a:t>OCUPACIONES</a:t>
            </a:r>
            <a:br>
              <a:rPr lang="es-ES" sz="1000" dirty="0" smtClean="0"/>
            </a:br>
            <a:r>
              <a:rPr lang="es-ES" sz="1000" dirty="0" smtClean="0"/>
              <a:t> </a:t>
            </a:r>
            <a:r>
              <a:rPr lang="es-ES" sz="1000" dirty="0"/>
              <a:t>DESEMPLEO </a:t>
            </a:r>
            <a:r>
              <a:rPr lang="es-ES" sz="1000" dirty="0" smtClean="0"/>
              <a:t>TECNOLÓGICO. APOCALIPSIS ROBÓTICO</a:t>
            </a:r>
            <a:endParaRPr lang="es-ES" sz="1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smtClean="0"/>
              <a:t>6</a:t>
            </a:fld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ES" dirty="0" smtClean="0"/>
              <a:t>Escenario pesimista que predice una situación de  emergencia y desempleo masivo  </a:t>
            </a:r>
            <a:r>
              <a:rPr lang="es-ES" dirty="0"/>
              <a:t>tecnológico </a:t>
            </a:r>
            <a:r>
              <a:rPr lang="es-ES" dirty="0" smtClean="0"/>
              <a:t>por la entrada de la digitalización, entendida como Automatización </a:t>
            </a:r>
            <a:r>
              <a:rPr lang="es-ES" dirty="0"/>
              <a:t>(digitalización o robotización) por </a:t>
            </a:r>
            <a:r>
              <a:rPr lang="es-ES" dirty="0" smtClean="0"/>
              <a:t>Sustitución</a:t>
            </a:r>
            <a:endParaRPr lang="es-ES" dirty="0"/>
          </a:p>
          <a:p>
            <a:pPr algn="just"/>
            <a:r>
              <a:rPr lang="es-ES" dirty="0" smtClean="0"/>
              <a:t>se </a:t>
            </a:r>
            <a:r>
              <a:rPr lang="es-ES" dirty="0"/>
              <a:t>predice que un 36% de los empleos españoles se encuentran en un elevado riesgo de automatización por la nueva ola de </a:t>
            </a:r>
            <a:r>
              <a:rPr lang="es-ES" dirty="0" smtClean="0"/>
              <a:t>digitalización.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Aparece el </a:t>
            </a:r>
            <a:r>
              <a:rPr lang="es-ES" dirty="0"/>
              <a:t>fantasma del desempleo tecnológico y el posible fin del trabajo humano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es-ES" dirty="0" smtClean="0"/>
              <a:t>La digitalización traerá perdedores</a:t>
            </a:r>
            <a:r>
              <a:rPr lang="es-ES" dirty="0"/>
              <a:t>‟ y „ganadores‟ </a:t>
            </a:r>
            <a:r>
              <a:rPr lang="es-ES" dirty="0" smtClean="0"/>
              <a:t>en función de si el puesto de trabajo es más o menos susceptible de automatizar.</a:t>
            </a:r>
          </a:p>
          <a:p>
            <a:pPr algn="just"/>
            <a:r>
              <a:rPr lang="es-ES" dirty="0" smtClean="0"/>
              <a:t> La automatización no tendrá riesgo de destrucción </a:t>
            </a:r>
            <a:r>
              <a:rPr lang="es-ES" smtClean="0"/>
              <a:t>de empleo, en </a:t>
            </a:r>
            <a:r>
              <a:rPr lang="es-ES" dirty="0" smtClean="0"/>
              <a:t>tareas que </a:t>
            </a:r>
            <a:r>
              <a:rPr lang="es-ES" dirty="0"/>
              <a:t>impliquen la necesidad de razonamiento, de toma de decisiones en situaciones incidentales o de incertidumbre, con amplios conocimientos educativos. Más que un masivo desempleo tecnológico, lo que está produciendo ya la digitalización y la difusión de la robotización en la i40 es una reasignación o reconfiguración de tareas dentro de las ocupaciones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. En el caso de España, ese riesgo sería de alrededor del 12% de</a:t>
            </a:r>
          </a:p>
          <a:p>
            <a:pPr algn="just"/>
            <a:r>
              <a:rPr lang="es-ES" dirty="0"/>
              <a:t>los empleos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99613" y="1523271"/>
            <a:ext cx="3369909" cy="613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ES" sz="1000" dirty="0" smtClean="0"/>
              <a:t>MUTACIONES </a:t>
            </a:r>
            <a:r>
              <a:rPr lang="es-ES" sz="1000" dirty="0"/>
              <a:t>EN LA ORGANIZACIÓN DEL TRABAJO, PERDEDORES Y GANADORES DE LA AUTOMATIZACIÓN </a:t>
            </a:r>
          </a:p>
        </p:txBody>
      </p:sp>
    </p:spTree>
    <p:extLst>
      <p:ext uri="{BB962C8B-B14F-4D97-AF65-F5344CB8AC3E}">
        <p14:creationId xmlns:p14="http://schemas.microsoft.com/office/powerpoint/2010/main" val="213715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881713" y="3144306"/>
            <a:ext cx="1471808" cy="56938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000" b="1" dirty="0" smtClean="0"/>
              <a:t>Reducción de la jornada laboral</a:t>
            </a:r>
          </a:p>
          <a:p>
            <a:r>
              <a:rPr lang="es-ES_tradnl" sz="1100" dirty="0" smtClean="0"/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7" y="4005064"/>
            <a:ext cx="7693197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Transformación del modelo productivo.</a:t>
            </a:r>
          </a:p>
          <a:p>
            <a:pPr algn="ctr"/>
            <a:r>
              <a:rPr lang="es-ES_tradnl" sz="1200" b="1" dirty="0" smtClean="0"/>
              <a:t>Aumento exponencial de la productividad con menos horas de trabajo.</a:t>
            </a:r>
          </a:p>
          <a:p>
            <a:pPr algn="ctr"/>
            <a:r>
              <a:rPr lang="es-ES_tradnl" sz="1200" dirty="0" smtClean="0"/>
              <a:t>	</a:t>
            </a:r>
          </a:p>
        </p:txBody>
      </p:sp>
      <p:sp>
        <p:nvSpPr>
          <p:cNvPr id="16" name="15 CuadroTexto"/>
          <p:cNvSpPr txBox="1"/>
          <p:nvPr/>
        </p:nvSpPr>
        <p:spPr>
          <a:xfrm rot="16200000">
            <a:off x="-1505779" y="4162802"/>
            <a:ext cx="3498047" cy="41549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000" b="1" dirty="0" smtClean="0"/>
              <a:t>Mejores salarios y condiciones de trabajo</a:t>
            </a:r>
          </a:p>
          <a:p>
            <a:pPr algn="ctr"/>
            <a:r>
              <a:rPr lang="es-ES_tradnl" sz="1100" dirty="0" smtClean="0"/>
              <a:t>	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27550" r="30055" b="40291"/>
          <a:stretch/>
        </p:blipFill>
        <p:spPr bwMode="auto">
          <a:xfrm>
            <a:off x="179512" y="116632"/>
            <a:ext cx="3363375" cy="1174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b="1" smtClean="0"/>
              <a:t>7</a:t>
            </a:fld>
            <a:endParaRPr lang="es-ES" b="1" dirty="0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977069" y="26064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Beneficios de la digitalización en el empleo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23528" y="1352673"/>
            <a:ext cx="5598740" cy="81560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EL PAPEL DE LA </a:t>
            </a:r>
            <a:r>
              <a:rPr lang="es-ES_tradnl" sz="1200" b="1" u="sng" dirty="0" smtClean="0">
                <a:solidFill>
                  <a:srgbClr val="00B050"/>
                </a:solidFill>
              </a:rPr>
              <a:t>NEGOCIACIÓN COLECTIVA</a:t>
            </a:r>
            <a:r>
              <a:rPr lang="es-ES_tradnl" sz="1200" b="1" dirty="0" smtClean="0">
                <a:solidFill>
                  <a:srgbClr val="00B050"/>
                </a:solidFill>
              </a:rPr>
              <a:t> </a:t>
            </a:r>
            <a:r>
              <a:rPr lang="es-ES_tradnl" sz="1200" b="1" dirty="0" smtClean="0"/>
              <a:t>ES FUNDAMENTAL EN LA IMPLEMENTACIÓN Y SEGUIMIENTO DE LOS NUEVOS PROCESOS DE DIGITALIZACIÓN.</a:t>
            </a:r>
          </a:p>
          <a:p>
            <a:r>
              <a:rPr lang="es-ES_tradnl" sz="1100" dirty="0" smtClean="0"/>
              <a:t>	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783587" y="5633532"/>
            <a:ext cx="1593177" cy="40011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b="1" dirty="0" smtClean="0"/>
              <a:t>32 horas/</a:t>
            </a:r>
          </a:p>
          <a:p>
            <a:pPr algn="ctr"/>
            <a:r>
              <a:rPr lang="es-ES" sz="1000" b="1" dirty="0" smtClean="0"/>
              <a:t>semanales</a:t>
            </a:r>
            <a:endParaRPr lang="es-ES" sz="10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039371" y="3137087"/>
            <a:ext cx="1445914" cy="55399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b="1" dirty="0" smtClean="0"/>
              <a:t>Formación  continua durante la jornada laboral</a:t>
            </a:r>
            <a:endParaRPr lang="es-ES" sz="10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898232" y="5613786"/>
            <a:ext cx="1728192" cy="55399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Trasladar </a:t>
            </a:r>
            <a:r>
              <a:rPr lang="es-ES" sz="1000" b="1" dirty="0" smtClean="0"/>
              <a:t>las </a:t>
            </a:r>
            <a:r>
              <a:rPr lang="es-ES" sz="1000" b="1" dirty="0"/>
              <a:t>nuevas cualificaciones </a:t>
            </a:r>
            <a:r>
              <a:rPr lang="es-ES" sz="1000" b="1" dirty="0" smtClean="0"/>
              <a:t>a </a:t>
            </a:r>
            <a:r>
              <a:rPr lang="es-ES" sz="1000" b="1" dirty="0"/>
              <a:t>los convenios 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6888" r="25103" b="21813"/>
          <a:stretch/>
        </p:blipFill>
        <p:spPr bwMode="auto">
          <a:xfrm>
            <a:off x="6870549" y="2285681"/>
            <a:ext cx="1482972" cy="86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796317" y="3002087"/>
            <a:ext cx="1487582" cy="7232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b="1" dirty="0" smtClean="0"/>
              <a:t>Reclamar una participación activa de los agentes sociales </a:t>
            </a:r>
            <a:r>
              <a:rPr lang="es-ES_tradnl" sz="1100" b="1" dirty="0" smtClean="0"/>
              <a:t>	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96317" y="5613786"/>
            <a:ext cx="1487582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b="1" dirty="0"/>
              <a:t>E</a:t>
            </a:r>
            <a:r>
              <a:rPr lang="es-ES" sz="1000" b="1" dirty="0" smtClean="0"/>
              <a:t>n la implementación de los nuevos sistemas digitalizados</a:t>
            </a:r>
            <a:r>
              <a:rPr lang="es-ES_tradnl" sz="1000" b="1" dirty="0" smtClean="0"/>
              <a:t>	</a:t>
            </a:r>
          </a:p>
        </p:txBody>
      </p:sp>
      <p:sp>
        <p:nvSpPr>
          <p:cNvPr id="11" name="10 Flecha abajo"/>
          <p:cNvSpPr/>
          <p:nvPr/>
        </p:nvSpPr>
        <p:spPr>
          <a:xfrm>
            <a:off x="7400155" y="3789040"/>
            <a:ext cx="360040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25163" r="33949" b="11576"/>
          <a:stretch/>
        </p:blipFill>
        <p:spPr bwMode="auto">
          <a:xfrm>
            <a:off x="4147664" y="2212352"/>
            <a:ext cx="1116242" cy="9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44531" r="29749" b="11634"/>
          <a:stretch/>
        </p:blipFill>
        <p:spPr bwMode="auto">
          <a:xfrm>
            <a:off x="835983" y="2178019"/>
            <a:ext cx="1408249" cy="8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Flecha abajo"/>
          <p:cNvSpPr/>
          <p:nvPr/>
        </p:nvSpPr>
        <p:spPr>
          <a:xfrm>
            <a:off x="1352829" y="3797442"/>
            <a:ext cx="360040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abajo"/>
          <p:cNvSpPr/>
          <p:nvPr/>
        </p:nvSpPr>
        <p:spPr>
          <a:xfrm>
            <a:off x="4391980" y="4645947"/>
            <a:ext cx="360040" cy="968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6068272" y="1070023"/>
            <a:ext cx="232905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100" b="1" dirty="0"/>
              <a:t>*</a:t>
            </a:r>
            <a:r>
              <a:rPr lang="es-ES_tradnl" sz="1100" b="1" dirty="0" smtClean="0"/>
              <a:t>Necesidad </a:t>
            </a:r>
            <a:r>
              <a:rPr lang="es-ES_tradnl" sz="1100" b="1" dirty="0"/>
              <a:t>de </a:t>
            </a:r>
            <a:r>
              <a:rPr lang="es-ES_tradnl" sz="1100" b="1" dirty="0" smtClean="0"/>
              <a:t>adaptar </a:t>
            </a:r>
            <a:r>
              <a:rPr lang="es-ES_tradnl" sz="1100" b="1" dirty="0"/>
              <a:t>los cambios a la </a:t>
            </a:r>
            <a:r>
              <a:rPr lang="es-ES_tradnl" sz="1100" b="1" dirty="0" smtClean="0"/>
              <a:t>realidad.</a:t>
            </a:r>
          </a:p>
          <a:p>
            <a:endParaRPr lang="es-ES_tradnl" sz="1100" b="1" dirty="0" smtClean="0"/>
          </a:p>
          <a:p>
            <a:endParaRPr lang="es-ES_tradnl" sz="1100" b="1" dirty="0"/>
          </a:p>
          <a:p>
            <a:r>
              <a:rPr lang="es-ES_tradnl" sz="1100" b="1" dirty="0" smtClean="0"/>
              <a:t>*Es </a:t>
            </a:r>
            <a:r>
              <a:rPr lang="es-ES_tradnl" sz="1100" b="1" dirty="0"/>
              <a:t>un elemento esencial </a:t>
            </a:r>
            <a:r>
              <a:rPr lang="es-ES_tradnl" sz="1100" b="1" dirty="0" smtClean="0"/>
              <a:t>de </a:t>
            </a:r>
            <a:r>
              <a:rPr lang="es-ES_tradnl" sz="1100" b="1" dirty="0"/>
              <a:t>distribución de la </a:t>
            </a:r>
            <a:r>
              <a:rPr lang="es-ES_tradnl" sz="1100" b="1" dirty="0" smtClean="0"/>
              <a:t>riqueza. </a:t>
            </a:r>
          </a:p>
        </p:txBody>
      </p:sp>
    </p:spTree>
    <p:extLst>
      <p:ext uri="{BB962C8B-B14F-4D97-AF65-F5344CB8AC3E}">
        <p14:creationId xmlns:p14="http://schemas.microsoft.com/office/powerpoint/2010/main" val="36512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sz="4000" b="1" dirty="0" smtClean="0"/>
              <a:t>MUCHAS GRACIAS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DC1-AAC1-4A71-AF55-55F3ED2A8000}" type="slidenum">
              <a:rPr lang="es-ES" b="1" smtClean="0"/>
              <a:t>8</a:t>
            </a:fld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05370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540</TotalTime>
  <Words>750</Words>
  <Application>Microsoft Office PowerPoint</Application>
  <PresentationFormat>Presentación en pantalla (4:3)</PresentationFormat>
  <Paragraphs>107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Austin</vt:lpstr>
      <vt:lpstr>Impacto en el empleo, tiempo de trabajo, salarios y beneficios.</vt:lpstr>
      <vt:lpstr>Índice de Economía y Sociedad Digital (DESI)    </vt:lpstr>
      <vt:lpstr>Dimensión de capital humano de DESI 2019    </vt:lpstr>
      <vt:lpstr>Habilidades digitales de la fuerza laboral de la UE   </vt:lpstr>
      <vt:lpstr>Impacto de la digitalización en el empleo</vt:lpstr>
      <vt:lpstr>AUTOMATIZACIÓN DIGITAL DE SUSTITUCIÓN DE OCUPACIONES  DESEMPLEO TECNOLÓGICO. APOCALIPSIS ROBÓTICO</vt:lpstr>
      <vt:lpstr>Beneficios de la digitalización en el empleo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en el empleo, tiempo de trabajo, salarios y beneficios.</dc:title>
  <dc:creator>Eva Herrero</dc:creator>
  <cp:lastModifiedBy>Eva Herrero</cp:lastModifiedBy>
  <cp:revision>46</cp:revision>
  <dcterms:created xsi:type="dcterms:W3CDTF">2019-10-01T09:29:45Z</dcterms:created>
  <dcterms:modified xsi:type="dcterms:W3CDTF">2019-10-03T09:26:46Z</dcterms:modified>
</cp:coreProperties>
</file>